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4.xml" ContentType="application/vnd.openxmlformats-officedocument.presentationml.notesSlide+xml"/>
  <Override PartName="/ppt/tags/tag3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9"/>
  </p:notesMasterIdLst>
  <p:sldIdLst>
    <p:sldId id="271" r:id="rId3"/>
    <p:sldId id="377" r:id="rId4"/>
    <p:sldId id="366" r:id="rId5"/>
    <p:sldId id="368" r:id="rId6"/>
    <p:sldId id="369" r:id="rId7"/>
    <p:sldId id="370" r:id="rId8"/>
    <p:sldId id="365" r:id="rId9"/>
    <p:sldId id="380" r:id="rId10"/>
    <p:sldId id="371" r:id="rId11"/>
    <p:sldId id="381" r:id="rId12"/>
    <p:sldId id="383" r:id="rId13"/>
    <p:sldId id="382" r:id="rId14"/>
    <p:sldId id="379" r:id="rId15"/>
    <p:sldId id="398" r:id="rId16"/>
    <p:sldId id="372" r:id="rId17"/>
    <p:sldId id="376" r:id="rId18"/>
    <p:sldId id="384" r:id="rId19"/>
    <p:sldId id="385" r:id="rId20"/>
    <p:sldId id="386" r:id="rId21"/>
    <p:sldId id="391" r:id="rId22"/>
    <p:sldId id="390" r:id="rId23"/>
    <p:sldId id="387" r:id="rId24"/>
    <p:sldId id="389" r:id="rId25"/>
    <p:sldId id="392" r:id="rId26"/>
    <p:sldId id="393" r:id="rId27"/>
    <p:sldId id="388" r:id="rId28"/>
    <p:sldId id="395" r:id="rId29"/>
    <p:sldId id="396" r:id="rId30"/>
    <p:sldId id="397" r:id="rId31"/>
    <p:sldId id="399" r:id="rId32"/>
    <p:sldId id="400" r:id="rId33"/>
    <p:sldId id="401" r:id="rId34"/>
    <p:sldId id="402" r:id="rId35"/>
    <p:sldId id="403" r:id="rId36"/>
    <p:sldId id="413" r:id="rId37"/>
    <p:sldId id="43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714" autoAdjust="0"/>
  </p:normalViewPr>
  <p:slideViewPr>
    <p:cSldViewPr snapToGrid="0">
      <p:cViewPr varScale="1">
        <p:scale>
          <a:sx n="48" d="100"/>
          <a:sy n="48" d="100"/>
        </p:scale>
        <p:origin x="96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D3A45-FDDC-4A58-9B9F-765E926EB589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1740D-D9DB-4BA2-93BB-F8C016D93D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801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032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1740D-D9DB-4BA2-93BB-F8C016D93DB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76222-CF31-4757-82F2-191C9D0F069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AA2F4-DD8F-4F20-845B-D8D44B3311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7.m4a"/><Relationship Id="rId7" Type="http://schemas.openxmlformats.org/officeDocument/2006/relationships/image" Target="../media/image11.png"/><Relationship Id="rId2" Type="http://schemas.microsoft.com/office/2007/relationships/media" Target="../media/media17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8.m4a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2.png"/><Relationship Id="rId2" Type="http://schemas.microsoft.com/office/2007/relationships/media" Target="../media/media18.m4a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microsoft.com/office/2007/relationships/media" Target="../media/media19.m4a"/><Relationship Id="rId10" Type="http://schemas.openxmlformats.org/officeDocument/2006/relationships/image" Target="../media/image13.png"/><Relationship Id="rId4" Type="http://schemas.openxmlformats.org/officeDocument/2006/relationships/audio" Target="NULL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0.m4a"/><Relationship Id="rId7" Type="http://schemas.openxmlformats.org/officeDocument/2006/relationships/image" Target="../media/image15.png"/><Relationship Id="rId2" Type="http://schemas.microsoft.com/office/2007/relationships/media" Target="../media/media20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.png"/><Relationship Id="rId3" Type="http://schemas.openxmlformats.org/officeDocument/2006/relationships/audio" Target="../media/media21.m4a"/><Relationship Id="rId7" Type="http://schemas.openxmlformats.org/officeDocument/2006/relationships/audio" Target="../media/media23.m4a"/><Relationship Id="rId12" Type="http://schemas.openxmlformats.org/officeDocument/2006/relationships/image" Target="../media/image16.png"/><Relationship Id="rId2" Type="http://schemas.microsoft.com/office/2007/relationships/media" Target="../media/media21.m4a"/><Relationship Id="rId1" Type="http://schemas.openxmlformats.org/officeDocument/2006/relationships/tags" Target="../tags/tag12.xml"/><Relationship Id="rId6" Type="http://schemas.microsoft.com/office/2007/relationships/media" Target="../media/media23.m4a"/><Relationship Id="rId11" Type="http://schemas.openxmlformats.org/officeDocument/2006/relationships/image" Target="../media/image3.png"/><Relationship Id="rId5" Type="http://schemas.microsoft.com/office/2007/relationships/media" Target="../media/media22.m4a"/><Relationship Id="rId10" Type="http://schemas.openxmlformats.org/officeDocument/2006/relationships/image" Target="../media/image1.png"/><Relationship Id="rId4" Type="http://schemas.openxmlformats.org/officeDocument/2006/relationships/audio" Target="NULL" TargetMode="Externa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7" Type="http://schemas.openxmlformats.org/officeDocument/2006/relationships/image" Target="../media/image2.png"/><Relationship Id="rId2" Type="http://schemas.microsoft.com/office/2007/relationships/media" Target="../media/media24.m4a"/><Relationship Id="rId1" Type="http://schemas.openxmlformats.org/officeDocument/2006/relationships/tags" Target="../tags/tag1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5.m4a"/><Relationship Id="rId7" Type="http://schemas.openxmlformats.org/officeDocument/2006/relationships/notesSlide" Target="../notesSlides/notesSlide15.xml"/><Relationship Id="rId2" Type="http://schemas.microsoft.com/office/2007/relationships/media" Target="../media/media25.m4a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6.m4a"/><Relationship Id="rId10" Type="http://schemas.openxmlformats.org/officeDocument/2006/relationships/image" Target="../media/image2.png"/><Relationship Id="rId4" Type="http://schemas.microsoft.com/office/2007/relationships/media" Target="../media/media26.m4a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27.m4a"/><Relationship Id="rId7" Type="http://schemas.openxmlformats.org/officeDocument/2006/relationships/image" Target="../media/image3.png"/><Relationship Id="rId2" Type="http://schemas.microsoft.com/office/2007/relationships/media" Target="../media/media27.m4a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8.m4a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20.png"/><Relationship Id="rId2" Type="http://schemas.microsoft.com/office/2007/relationships/media" Target="../media/media28.m4a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audio" Target="../media/media29.m4a"/><Relationship Id="rId10" Type="http://schemas.openxmlformats.org/officeDocument/2006/relationships/image" Target="../media/image16.png"/><Relationship Id="rId4" Type="http://schemas.microsoft.com/office/2007/relationships/media" Target="../media/media29.m4a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.png"/><Relationship Id="rId3" Type="http://schemas.microsoft.com/office/2007/relationships/media" Target="../media/media30.m4a"/><Relationship Id="rId7" Type="http://schemas.openxmlformats.org/officeDocument/2006/relationships/audio" Target="../media/media32.m4a"/><Relationship Id="rId12" Type="http://schemas.openxmlformats.org/officeDocument/2006/relationships/image" Target="../media/image22.png"/><Relationship Id="rId2" Type="http://schemas.openxmlformats.org/officeDocument/2006/relationships/audio" Target="NULL" TargetMode="External"/><Relationship Id="rId1" Type="http://schemas.openxmlformats.org/officeDocument/2006/relationships/tags" Target="../tags/tag17.xml"/><Relationship Id="rId6" Type="http://schemas.microsoft.com/office/2007/relationships/media" Target="../media/media32.m4a"/><Relationship Id="rId11" Type="http://schemas.openxmlformats.org/officeDocument/2006/relationships/image" Target="../media/image21.png"/><Relationship Id="rId5" Type="http://schemas.openxmlformats.org/officeDocument/2006/relationships/audio" Target="../media/media31.m4a"/><Relationship Id="rId10" Type="http://schemas.openxmlformats.org/officeDocument/2006/relationships/image" Target="../media/image1.png"/><Relationship Id="rId4" Type="http://schemas.microsoft.com/office/2007/relationships/media" Target="../media/media31.m4a"/><Relationship Id="rId9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3.m4a"/><Relationship Id="rId7" Type="http://schemas.openxmlformats.org/officeDocument/2006/relationships/image" Target="../media/image23.png"/><Relationship Id="rId2" Type="http://schemas.microsoft.com/office/2007/relationships/media" Target="../media/media33.m4a"/><Relationship Id="rId1" Type="http://schemas.openxmlformats.org/officeDocument/2006/relationships/tags" Target="../tags/tag1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34.m4a"/><Relationship Id="rId7" Type="http://schemas.openxmlformats.org/officeDocument/2006/relationships/image" Target="../media/image24.png"/><Relationship Id="rId2" Type="http://schemas.microsoft.com/office/2007/relationships/media" Target="../media/media34.m4a"/><Relationship Id="rId1" Type="http://schemas.openxmlformats.org/officeDocument/2006/relationships/tags" Target="../tags/tag1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5.m4a"/><Relationship Id="rId7" Type="http://schemas.openxmlformats.org/officeDocument/2006/relationships/image" Target="../media/image28.png"/><Relationship Id="rId2" Type="http://schemas.microsoft.com/office/2007/relationships/media" Target="../media/media35.m4a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m4a"/><Relationship Id="rId7" Type="http://schemas.openxmlformats.org/officeDocument/2006/relationships/image" Target="../media/image2.png"/><Relationship Id="rId2" Type="http://schemas.microsoft.com/office/2007/relationships/media" Target="../media/media36.m4a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7.m4a"/><Relationship Id="rId7" Type="http://schemas.openxmlformats.org/officeDocument/2006/relationships/image" Target="../media/image28.png"/><Relationship Id="rId2" Type="http://schemas.microsoft.com/office/2007/relationships/media" Target="../media/media37.m4a"/><Relationship Id="rId1" Type="http://schemas.openxmlformats.org/officeDocument/2006/relationships/tags" Target="../tags/tag2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8.m4a"/><Relationship Id="rId7" Type="http://schemas.openxmlformats.org/officeDocument/2006/relationships/image" Target="../media/image28.png"/><Relationship Id="rId2" Type="http://schemas.microsoft.com/office/2007/relationships/media" Target="../media/media38.m4a"/><Relationship Id="rId1" Type="http://schemas.openxmlformats.org/officeDocument/2006/relationships/tags" Target="../tags/tag2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39.m4a"/><Relationship Id="rId7" Type="http://schemas.openxmlformats.org/officeDocument/2006/relationships/image" Target="../media/image29.png"/><Relationship Id="rId2" Type="http://schemas.microsoft.com/office/2007/relationships/media" Target="../media/media39.m4a"/><Relationship Id="rId1" Type="http://schemas.openxmlformats.org/officeDocument/2006/relationships/tags" Target="../tags/tag2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0.m4a"/><Relationship Id="rId7" Type="http://schemas.openxmlformats.org/officeDocument/2006/relationships/image" Target="../media/image32.png"/><Relationship Id="rId2" Type="http://schemas.microsoft.com/office/2007/relationships/media" Target="../media/media40.m4a"/><Relationship Id="rId1" Type="http://schemas.openxmlformats.org/officeDocument/2006/relationships/tags" Target="../tags/tag25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41.m4a"/><Relationship Id="rId7" Type="http://schemas.openxmlformats.org/officeDocument/2006/relationships/image" Target="../media/image2.png"/><Relationship Id="rId2" Type="http://schemas.microsoft.com/office/2007/relationships/media" Target="../media/media41.m4a"/><Relationship Id="rId1" Type="http://schemas.openxmlformats.org/officeDocument/2006/relationships/tags" Target="../tags/tag26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2.m4a"/><Relationship Id="rId7" Type="http://schemas.openxmlformats.org/officeDocument/2006/relationships/image" Target="../media/image2.png"/><Relationship Id="rId2" Type="http://schemas.microsoft.com/office/2007/relationships/media" Target="../media/media42.m4a"/><Relationship Id="rId1" Type="http://schemas.openxmlformats.org/officeDocument/2006/relationships/tags" Target="../tags/tag27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43.m4a"/><Relationship Id="rId7" Type="http://schemas.openxmlformats.org/officeDocument/2006/relationships/image" Target="../media/image2.png"/><Relationship Id="rId2" Type="http://schemas.microsoft.com/office/2007/relationships/media" Target="../media/media43.m4a"/><Relationship Id="rId1" Type="http://schemas.openxmlformats.org/officeDocument/2006/relationships/tags" Target="../tags/tag28.xml"/><Relationship Id="rId6" Type="http://schemas.openxmlformats.org/officeDocument/2006/relationships/image" Target="../media/image3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3.m4a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5" Type="http://schemas.openxmlformats.org/officeDocument/2006/relationships/audio" Target="../media/media4.m4a"/><Relationship Id="rId10" Type="http://schemas.openxmlformats.org/officeDocument/2006/relationships/image" Target="../media/image4.png"/><Relationship Id="rId4" Type="http://schemas.microsoft.com/office/2007/relationships/media" Target="../media/media4.m4a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media44.m4a"/><Relationship Id="rId7" Type="http://schemas.openxmlformats.org/officeDocument/2006/relationships/image" Target="../media/image37.png"/><Relationship Id="rId2" Type="http://schemas.microsoft.com/office/2007/relationships/media" Target="../media/media44.m4a"/><Relationship Id="rId1" Type="http://schemas.openxmlformats.org/officeDocument/2006/relationships/tags" Target="../tags/tag29.xml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5.m4a"/><Relationship Id="rId7" Type="http://schemas.openxmlformats.org/officeDocument/2006/relationships/image" Target="../media/image2.png"/><Relationship Id="rId2" Type="http://schemas.microsoft.com/office/2007/relationships/media" Target="../media/media45.m4a"/><Relationship Id="rId1" Type="http://schemas.openxmlformats.org/officeDocument/2006/relationships/tags" Target="../tags/tag30.xml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6.m4a"/><Relationship Id="rId7" Type="http://schemas.openxmlformats.org/officeDocument/2006/relationships/image" Target="../media/image41.png"/><Relationship Id="rId2" Type="http://schemas.microsoft.com/office/2007/relationships/media" Target="../media/media46.m4a"/><Relationship Id="rId1" Type="http://schemas.openxmlformats.org/officeDocument/2006/relationships/tags" Target="../tags/tag31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47.m4a"/><Relationship Id="rId7" Type="http://schemas.openxmlformats.org/officeDocument/2006/relationships/image" Target="../media/image42.png"/><Relationship Id="rId2" Type="http://schemas.openxmlformats.org/officeDocument/2006/relationships/audio" Target="NULL" TargetMode="External"/><Relationship Id="rId1" Type="http://schemas.openxmlformats.org/officeDocument/2006/relationships/tags" Target="../tags/tag3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8.m4a"/><Relationship Id="rId7" Type="http://schemas.openxmlformats.org/officeDocument/2006/relationships/image" Target="../media/image45.png"/><Relationship Id="rId2" Type="http://schemas.microsoft.com/office/2007/relationships/media" Target="../media/media48.m4a"/><Relationship Id="rId1" Type="http://schemas.openxmlformats.org/officeDocument/2006/relationships/tags" Target="../tags/tag3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50.m4a"/><Relationship Id="rId7" Type="http://schemas.openxmlformats.org/officeDocument/2006/relationships/image" Target="../media/image1.png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audio" Target="../media/media50.m4a"/><Relationship Id="rId9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5.m4a"/><Relationship Id="rId7" Type="http://schemas.openxmlformats.org/officeDocument/2006/relationships/notesSlide" Target="../notesSlides/notesSlide4.xml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audio" Target="../media/media6.m4a"/><Relationship Id="rId10" Type="http://schemas.openxmlformats.org/officeDocument/2006/relationships/image" Target="../media/image6.png"/><Relationship Id="rId4" Type="http://schemas.microsoft.com/office/2007/relationships/media" Target="../media/media6.m4a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.png"/><Relationship Id="rId3" Type="http://schemas.openxmlformats.org/officeDocument/2006/relationships/audio" Target="../media/media7.m4a"/><Relationship Id="rId7" Type="http://schemas.openxmlformats.org/officeDocument/2006/relationships/audio" Target="../media/media9.m4a"/><Relationship Id="rId12" Type="http://schemas.openxmlformats.org/officeDocument/2006/relationships/image" Target="../media/image7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microsoft.com/office/2007/relationships/media" Target="../media/media9.m4a"/><Relationship Id="rId11" Type="http://schemas.openxmlformats.org/officeDocument/2006/relationships/image" Target="../media/image3.png"/><Relationship Id="rId5" Type="http://schemas.openxmlformats.org/officeDocument/2006/relationships/audio" Target="../media/media8.m4a"/><Relationship Id="rId10" Type="http://schemas.openxmlformats.org/officeDocument/2006/relationships/image" Target="../media/image1.png"/><Relationship Id="rId4" Type="http://schemas.microsoft.com/office/2007/relationships/media" Target="../media/media8.m4a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0.m4a"/><Relationship Id="rId7" Type="http://schemas.openxmlformats.org/officeDocument/2006/relationships/image" Target="../media/image3.png"/><Relationship Id="rId2" Type="http://schemas.microsoft.com/office/2007/relationships/media" Target="../media/media10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1.m4a"/><Relationship Id="rId7" Type="http://schemas.openxmlformats.org/officeDocument/2006/relationships/image" Target="../media/image10.png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2.m4a"/><Relationship Id="rId7" Type="http://schemas.openxmlformats.org/officeDocument/2006/relationships/notesSlide" Target="../notesSlides/notesSlide8.xml"/><Relationship Id="rId2" Type="http://schemas.openxmlformats.org/officeDocument/2006/relationships/audio" Target="NULL" TargetMode="Externa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3.m4a"/><Relationship Id="rId10" Type="http://schemas.openxmlformats.org/officeDocument/2006/relationships/image" Target="../media/image2.png"/><Relationship Id="rId4" Type="http://schemas.microsoft.com/office/2007/relationships/media" Target="../media/media13.m4a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microsoft.com/office/2007/relationships/media" Target="../media/media14.m4a"/><Relationship Id="rId7" Type="http://schemas.openxmlformats.org/officeDocument/2006/relationships/audio" Target="../media/media16.m4a"/><Relationship Id="rId12" Type="http://schemas.openxmlformats.org/officeDocument/2006/relationships/image" Target="../media/image2.png"/><Relationship Id="rId2" Type="http://schemas.openxmlformats.org/officeDocument/2006/relationships/audio" Target="NULL" TargetMode="External"/><Relationship Id="rId1" Type="http://schemas.openxmlformats.org/officeDocument/2006/relationships/tags" Target="../tags/tag8.xml"/><Relationship Id="rId6" Type="http://schemas.microsoft.com/office/2007/relationships/media" Target="../media/media16.m4a"/><Relationship Id="rId11" Type="http://schemas.openxmlformats.org/officeDocument/2006/relationships/image" Target="../media/image3.png"/><Relationship Id="rId5" Type="http://schemas.openxmlformats.org/officeDocument/2006/relationships/audio" Target="../media/media15.m4a"/><Relationship Id="rId10" Type="http://schemas.openxmlformats.org/officeDocument/2006/relationships/image" Target="../media/image1.png"/><Relationship Id="rId4" Type="http://schemas.microsoft.com/office/2007/relationships/media" Target="../media/media15.m4a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12170200" cy="15894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矩形 8"/>
          <p:cNvSpPr/>
          <p:nvPr/>
        </p:nvSpPr>
        <p:spPr>
          <a:xfrm>
            <a:off x="1" y="2196250"/>
            <a:ext cx="12194540" cy="1324497"/>
          </a:xfrm>
          <a:prstGeom prst="rect">
            <a:avLst/>
          </a:prstGeom>
          <a:solidFill>
            <a:srgbClr val="920000">
              <a:alpha val="86000"/>
            </a:srgbClr>
          </a:solidFill>
          <a:ln w="9525">
            <a:noFill/>
          </a:ln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sz="4265" b="1" dirty="0" smtClean="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sym typeface="+mn-ea"/>
              </a:rPr>
              <a:t>高级人工</a:t>
            </a:r>
            <a:r>
              <a:rPr lang="zh-CN" altLang="en-US" sz="4265" b="1" dirty="0" smtClean="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sym typeface="+mn-ea"/>
              </a:rPr>
              <a:t>智能</a:t>
            </a:r>
            <a:endParaRPr lang="zh-CN" altLang="en-US" sz="4265" b="1" dirty="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5335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小标宋简体" panose="03000509000000000000" charset="-122"/>
              <a:ea typeface="方正小标宋简体" panose="03000509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0221" y="3674500"/>
            <a:ext cx="4291559" cy="1178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335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小标宋简体" panose="03000509000000000000" charset="-122"/>
                <a:ea typeface="方正小标宋简体" panose="03000509000000000000" charset="-122"/>
                <a:sym typeface="+mn-ea"/>
              </a:rPr>
              <a:t>线上实验课堂</a:t>
            </a: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91333" y="5757333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1"/>
    </mc:Choice>
    <mc:Fallback xmlns="">
      <p:transition spd="slow" advTm="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93" y="0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7"/>
          <p:cNvSpPr txBox="1"/>
          <p:nvPr/>
        </p:nvSpPr>
        <p:spPr>
          <a:xfrm>
            <a:off x="1447875" y="623924"/>
            <a:ext cx="8774085" cy="746681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 fontScale="8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en-US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</a:t>
            </a:r>
            <a:r>
              <a:rPr lang="en-US" altLang="zh-CN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0100" y="1765300"/>
            <a:ext cx="4546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在网络上搜索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中的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功能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参考书籍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311" y="1440306"/>
            <a:ext cx="7031244" cy="5791200"/>
          </a:xfrm>
          <a:prstGeom prst="rect">
            <a:avLst/>
          </a:prstGeom>
        </p:spPr>
      </p:pic>
      <p:pic>
        <p:nvPicPr>
          <p:cNvPr id="25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0100" y="4888385"/>
            <a:ext cx="406400" cy="4064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5861005" y="2782142"/>
            <a:ext cx="5011433" cy="942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983670" y="1480652"/>
            <a:ext cx="2984224" cy="5494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83670" y="4946511"/>
            <a:ext cx="5011433" cy="942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4000"/>
    </mc:Choice>
    <mc:Fallback xmlns="">
      <p:transition spd="slow" advClick="0"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7" grpId="0"/>
      <p:bldP spid="31" grpId="0" animBg="1"/>
      <p:bldP spid="32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93" y="0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7"/>
          <p:cNvSpPr txBox="1"/>
          <p:nvPr/>
        </p:nvSpPr>
        <p:spPr>
          <a:xfrm>
            <a:off x="1447875" y="623924"/>
            <a:ext cx="8774085" cy="746681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 fontScale="8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en-US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</a:t>
            </a:r>
            <a:r>
              <a:rPr lang="en-US" altLang="zh-CN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0100" y="1765300"/>
            <a:ext cx="4546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在网络上搜索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中的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功能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参考书籍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557" y="5104065"/>
            <a:ext cx="12192000" cy="16568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800" y="1512780"/>
            <a:ext cx="8543774" cy="55089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9343" y="1461749"/>
            <a:ext cx="8297827" cy="5299213"/>
          </a:xfrm>
          <a:prstGeom prst="rect">
            <a:avLst/>
          </a:prstGeom>
        </p:spPr>
      </p:pic>
      <p:pic>
        <p:nvPicPr>
          <p:cNvPr id="29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9557" y="4229579"/>
            <a:ext cx="406400" cy="4064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850693" y="5903089"/>
            <a:ext cx="2198107" cy="5776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247697" y="1572842"/>
            <a:ext cx="2984224" cy="5494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837485" y="3541853"/>
            <a:ext cx="3769502" cy="4300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290840" y="305571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221960" y="1994529"/>
            <a:ext cx="17346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help+</a:t>
            </a:r>
          </a:p>
          <a:p>
            <a:r>
              <a:rPr lang="zh-CN" altLang="en-US" sz="28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函数名</a:t>
            </a:r>
            <a:endParaRPr lang="en-US" altLang="zh-CN" sz="2800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Enter</a:t>
            </a:r>
            <a:endParaRPr lang="zh-CN" altLang="en-US" sz="2800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9" name="已录下的声音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187878.40625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051580" y="4352336"/>
            <a:ext cx="406400" cy="4064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443445" y="4656654"/>
            <a:ext cx="4939046" cy="6285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746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460"/>
                            </p:stCondLst>
                            <p:childTnLst>
                              <p:par>
                                <p:cTn id="46" presetID="2" presetClass="mediacall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946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16" grpId="0" animBg="1"/>
      <p:bldP spid="16" grpId="1" animBg="1"/>
      <p:bldP spid="4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93" y="0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7"/>
          <p:cNvSpPr txBox="1"/>
          <p:nvPr/>
        </p:nvSpPr>
        <p:spPr>
          <a:xfrm>
            <a:off x="1447875" y="623924"/>
            <a:ext cx="8774085" cy="746681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 fontScale="8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en-US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</a:t>
            </a:r>
            <a:r>
              <a:rPr lang="en-US" altLang="zh-CN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0100" y="1765300"/>
            <a:ext cx="4546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在网络上搜索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中的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功能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参考书籍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153" y="1434732"/>
            <a:ext cx="3397474" cy="4799344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41687" y="5456045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0"/>
    </mc:Choice>
    <mc:Fallback xmlns="">
      <p:transition spd="slow"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167025" y="1829929"/>
            <a:ext cx="6406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C00000"/>
                </a:solidFill>
              </a:rPr>
              <a:t>不同算法、所要解决的问题不同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C00000"/>
                </a:solidFill>
              </a:rPr>
              <a:t>按钮及弹出的菜单不同</a:t>
            </a:r>
          </a:p>
        </p:txBody>
      </p:sp>
      <p:pic>
        <p:nvPicPr>
          <p:cNvPr id="2050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93" y="0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5300" y="4559300"/>
            <a:ext cx="25400" cy="25400"/>
          </a:xfrm>
          <a:prstGeom prst="rect">
            <a:avLst/>
          </a:prstGeom>
        </p:spPr>
      </p:pic>
      <p:sp>
        <p:nvSpPr>
          <p:cNvPr id="2" name="标题 7"/>
          <p:cNvSpPr txBox="1"/>
          <p:nvPr/>
        </p:nvSpPr>
        <p:spPr>
          <a:xfrm>
            <a:off x="1409775" y="770358"/>
            <a:ext cx="8774085" cy="746681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 fontScale="8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en-US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图形用户界面</a:t>
            </a:r>
          </a:p>
        </p:txBody>
      </p:sp>
      <p:pic>
        <p:nvPicPr>
          <p:cNvPr id="13" name="图片 12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962" y="2056086"/>
            <a:ext cx="5936486" cy="4241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29827" y="3528976"/>
            <a:ext cx="1725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确定神经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网络算法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167025" y="3620204"/>
            <a:ext cx="603437" cy="2585214"/>
          </a:xfrm>
          <a:prstGeom prst="leftBrace">
            <a:avLst>
              <a:gd name="adj1" fmla="val 5219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8573" y="1864090"/>
            <a:ext cx="7286625" cy="49053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29827" y="4912811"/>
            <a:ext cx="23329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仅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知道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所要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解决的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问题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类型</a:t>
            </a:r>
          </a:p>
        </p:txBody>
      </p:sp>
      <p:pic>
        <p:nvPicPr>
          <p:cNvPr id="8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607193" y="4178300"/>
            <a:ext cx="406400" cy="406400"/>
          </a:xfrm>
          <a:prstGeom prst="rect">
            <a:avLst/>
          </a:prstGeom>
        </p:spPr>
      </p:pic>
      <p:pic>
        <p:nvPicPr>
          <p:cNvPr id="12" name="已录下的声音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3660.723389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607193" y="2810045"/>
            <a:ext cx="406400" cy="406400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82400" y="898779"/>
            <a:ext cx="406400" cy="406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03688" y="986238"/>
            <a:ext cx="2051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更为常用</a:t>
            </a:r>
          </a:p>
        </p:txBody>
      </p:sp>
      <p:sp>
        <p:nvSpPr>
          <p:cNvPr id="5" name="标题 7"/>
          <p:cNvSpPr txBox="1"/>
          <p:nvPr/>
        </p:nvSpPr>
        <p:spPr>
          <a:xfrm>
            <a:off x="329914" y="2785725"/>
            <a:ext cx="649881" cy="424172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735"/>
              </a:spcBef>
              <a:spcAft>
                <a:spcPts val="1735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图形用户界面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5000"/>
    </mc:Choice>
    <mc:Fallback xmlns="">
      <p:transition spd="slow" advClick="0" advTm="6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" presetID="2" presetClass="mediacall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3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250"/>
                            </p:stCondLst>
                            <p:childTnLst>
                              <p:par>
                                <p:cTn id="21" presetID="2" presetClass="mediacall" presetSubtype="0" fill="hold" nodeType="afterEffect">
                                  <p:stCondLst>
                                    <p:cond delay="1200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2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7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25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7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47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" grpId="0"/>
      <p:bldP spid="6" grpId="0"/>
      <p:bldP spid="16" grpId="0" animBg="1"/>
      <p:bldP spid="19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32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7"/>
          <p:cNvSpPr txBox="1"/>
          <p:nvPr/>
        </p:nvSpPr>
        <p:spPr>
          <a:xfrm>
            <a:off x="1708957" y="1704908"/>
            <a:ext cx="8774085" cy="172409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en-US" sz="5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图形用户界面的使用</a:t>
            </a:r>
          </a:p>
        </p:txBody>
      </p:sp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45024" y="4820424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32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8763" y="4329932"/>
            <a:ext cx="25400" cy="25400"/>
          </a:xfrm>
          <a:prstGeom prst="rect">
            <a:avLst/>
          </a:prstGeom>
        </p:spPr>
      </p:pic>
      <p:sp>
        <p:nvSpPr>
          <p:cNvPr id="2" name="标题 7"/>
          <p:cNvSpPr txBox="1"/>
          <p:nvPr/>
        </p:nvSpPr>
        <p:spPr>
          <a:xfrm>
            <a:off x="1322456" y="673420"/>
            <a:ext cx="8774085" cy="746681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 fontScale="47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en-US" altLang="zh-CN" sz="5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BP</a:t>
            </a:r>
            <a:r>
              <a:rPr lang="zh-CN" altLang="en-US" sz="5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神经</a:t>
            </a:r>
            <a:r>
              <a:rPr lang="zh-CN" altLang="zh-CN" sz="5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网络</a:t>
            </a:r>
            <a:r>
              <a:rPr lang="zh-CN" altLang="en-US" sz="5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的图形用户界面</a:t>
            </a:r>
          </a:p>
        </p:txBody>
      </p:sp>
      <p:pic>
        <p:nvPicPr>
          <p:cNvPr id="11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84468" y="1698176"/>
            <a:ext cx="406400" cy="406400"/>
          </a:xfrm>
          <a:prstGeom prst="rect">
            <a:avLst/>
          </a:prstGeom>
        </p:spPr>
      </p:pic>
      <p:pic>
        <p:nvPicPr>
          <p:cNvPr id="12" name="已录下的声音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84468" y="2333003"/>
            <a:ext cx="406400" cy="406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74425" y="1838754"/>
            <a:ext cx="7596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通常对神经网络模型有一定了解</a:t>
            </a:r>
            <a:endParaRPr lang="en-US" altLang="zh-CN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CN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根据神经网络模型使用图形用户界面</a:t>
            </a:r>
            <a:endParaRPr lang="en-US" altLang="zh-CN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74425" y="3956050"/>
            <a:ext cx="6590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神经网络效果最好应用最广泛</a:t>
            </a:r>
            <a:endParaRPr lang="en-US" altLang="zh-CN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8000"/>
    </mc:Choice>
    <mc:Fallback xmlns="">
      <p:transition advClick="0" advTm="4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" presetID="2" presetClass="mediacall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 uiExpand="1" build="p"/>
      <p:bldP spid="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2207" y="4514695"/>
            <a:ext cx="25400" cy="25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5641" y="1737337"/>
            <a:ext cx="917134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zh-CN" sz="2400" b="1" kern="105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lang="en-US" altLang="zh-CN" sz="2400" b="1" kern="105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2-1</a:t>
            </a:r>
            <a:r>
              <a:rPr lang="zh-CN" altLang="zh-CN" sz="2400" b="1" kern="1050" dirty="0">
                <a:effectLst/>
                <a:latin typeface="Times New Roman" panose="02020603050405020304" pitchFamily="18" charset="0"/>
                <a:ea typeface="方正博雅宋_GBK"/>
                <a:cs typeface="宋体" panose="02010600030101010101" pitchFamily="2" charset="-122"/>
              </a:rPr>
              <a:t>　</a:t>
            </a:r>
            <a:r>
              <a:rPr lang="zh-CN" altLang="zh-CN" sz="2400" kern="1050" dirty="0">
                <a:effectLst/>
                <a:latin typeface="Times New Roman" panose="02020603050405020304" pitchFamily="18" charset="0"/>
                <a:ea typeface="方正博雅宋_GBK"/>
                <a:cs typeface="Times New Roman" panose="02020603050405020304" pitchFamily="18" charset="0"/>
              </a:rPr>
              <a:t>设计一个简单的三层</a:t>
            </a:r>
            <a:r>
              <a:rPr lang="en-US" altLang="zh-CN" sz="2400" kern="1050" dirty="0">
                <a:effectLst/>
                <a:latin typeface="Times New Roman" panose="02020603050405020304" pitchFamily="18" charset="0"/>
                <a:ea typeface="方正博雅宋_GBK"/>
              </a:rPr>
              <a:t>BP</a:t>
            </a:r>
            <a:r>
              <a:rPr lang="zh-CN" altLang="zh-CN" sz="2400" kern="1050" dirty="0">
                <a:effectLst/>
                <a:latin typeface="Times New Roman" panose="02020603050405020304" pitchFamily="18" charset="0"/>
                <a:ea typeface="方正博雅宋_GBK"/>
                <a:cs typeface="Times New Roman" panose="02020603050405020304" pitchFamily="18" charset="0"/>
              </a:rPr>
              <a:t>网络，实现对正弦函数的逼近</a:t>
            </a:r>
            <a:endParaRPr lang="zh-CN" altLang="en-US" sz="2400" dirty="0"/>
          </a:p>
        </p:txBody>
      </p:sp>
      <p:pic>
        <p:nvPicPr>
          <p:cNvPr id="6" name="图片 77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91" y="3068668"/>
            <a:ext cx="4077295" cy="219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7"/>
          <p:cNvSpPr txBox="1"/>
          <p:nvPr/>
        </p:nvSpPr>
        <p:spPr>
          <a:xfrm>
            <a:off x="1322456" y="673420"/>
            <a:ext cx="8774085" cy="746681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 fontScale="47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en-US" sz="5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设计</a:t>
            </a:r>
            <a:r>
              <a:rPr lang="en-US" altLang="zh-CN" sz="5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BP</a:t>
            </a:r>
            <a:r>
              <a:rPr lang="zh-CN" altLang="zh-CN" sz="5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网络</a:t>
            </a:r>
            <a:r>
              <a:rPr lang="zh-CN" altLang="en-US" sz="5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的图形用户界面使用方法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9"/>
          <a:srcRect l="15426" r="57936"/>
          <a:stretch/>
        </p:blipFill>
        <p:spPr>
          <a:xfrm>
            <a:off x="634047" y="3992533"/>
            <a:ext cx="4387266" cy="1559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659" y="2795143"/>
            <a:ext cx="5128362" cy="3727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27"/>
          <p:cNvSpPr txBox="1"/>
          <p:nvPr/>
        </p:nvSpPr>
        <p:spPr>
          <a:xfrm>
            <a:off x="647291" y="2951544"/>
            <a:ext cx="390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1</a:t>
            </a:r>
            <a:r>
              <a:rPr lang="zh-CN" altLang="en-US" sz="2800" dirty="0">
                <a:solidFill>
                  <a:srgbClr val="C00000"/>
                </a:solidFill>
              </a:rPr>
              <a:t>、打开</a:t>
            </a:r>
            <a:r>
              <a:rPr lang="en-US" altLang="zh-CN" sz="2800" dirty="0">
                <a:solidFill>
                  <a:srgbClr val="C00000"/>
                </a:solidFill>
              </a:rPr>
              <a:t>GUI </a:t>
            </a:r>
            <a:r>
              <a:rPr lang="zh-CN" altLang="en-US" sz="2800" dirty="0">
                <a:solidFill>
                  <a:srgbClr val="C00000"/>
                </a:solidFill>
              </a:rPr>
              <a:t>编辑窗口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98A7767-E868-4265-9538-8C60621A2D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5279"/>
    </mc:Choice>
    <mc:Fallback xmlns="">
      <p:transition advTm="35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2857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0" y="4559300"/>
            <a:ext cx="25400" cy="25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940" y="1247848"/>
            <a:ext cx="390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2</a:t>
            </a:r>
            <a:r>
              <a:rPr lang="zh-CN" altLang="en-US" sz="2800" dirty="0">
                <a:solidFill>
                  <a:srgbClr val="C00000"/>
                </a:solidFill>
              </a:rPr>
              <a:t>、导入数据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40" y="1908601"/>
            <a:ext cx="5058540" cy="367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78940" y="5199874"/>
            <a:ext cx="98130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80500" y="1130778"/>
            <a:ext cx="406400" cy="406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35" y="2163879"/>
            <a:ext cx="6631525" cy="316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已录下的声音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37898" y="1103058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4000"/>
    </mc:Choice>
    <mc:Fallback xmlns="">
      <p:transition spd="slow" advClick="0" advTm="4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50"/>
                            </p:stCondLst>
                            <p:childTnLst>
                              <p:par>
                                <p:cTn id="22" presetID="2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78940" y="1069432"/>
            <a:ext cx="390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2</a:t>
            </a:r>
            <a:r>
              <a:rPr lang="zh-CN" altLang="en-US" sz="2800" dirty="0">
                <a:solidFill>
                  <a:srgbClr val="C00000"/>
                </a:solidFill>
              </a:rPr>
              <a:t>、导入数据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1"/>
          <a:srcRect l="5719" t="2999"/>
          <a:stretch>
            <a:fillRect/>
          </a:stretch>
        </p:blipFill>
        <p:spPr>
          <a:xfrm>
            <a:off x="523663" y="1828804"/>
            <a:ext cx="4664025" cy="24330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2"/>
          <a:srcRect l="2353" t="-1075" r="5022" b="41851"/>
          <a:stretch>
            <a:fillRect/>
          </a:stretch>
        </p:blipFill>
        <p:spPr>
          <a:xfrm>
            <a:off x="523663" y="4261892"/>
            <a:ext cx="4862376" cy="2366893"/>
          </a:xfrm>
          <a:prstGeom prst="rect">
            <a:avLst/>
          </a:prstGeom>
        </p:spPr>
      </p:pic>
      <p:pic>
        <p:nvPicPr>
          <p:cNvPr id="8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9362.177734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35917" y="2601335"/>
            <a:ext cx="406400" cy="406400"/>
          </a:xfrm>
          <a:prstGeom prst="rect">
            <a:avLst/>
          </a:prstGeom>
        </p:spPr>
      </p:pic>
      <p:pic>
        <p:nvPicPr>
          <p:cNvPr id="9" name="已录下的声音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61937" y="3406818"/>
            <a:ext cx="406400" cy="406400"/>
          </a:xfrm>
          <a:prstGeom prst="rect">
            <a:avLst/>
          </a:prstGeom>
        </p:spPr>
      </p:pic>
      <p:pic>
        <p:nvPicPr>
          <p:cNvPr id="10" name="已录下的声音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35917" y="1721391"/>
            <a:ext cx="406400" cy="406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96000" y="1934869"/>
            <a:ext cx="3750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在工作空间产生数据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96000" y="2921034"/>
            <a:ext cx="390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产生数组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94226" y="3843337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en-US" altLang="zh-CN" sz="2800" dirty="0">
                <a:solidFill>
                  <a:srgbClr val="C00000"/>
                </a:solidFill>
              </a:rPr>
              <a:t>[</a:t>
            </a:r>
            <a:r>
              <a:rPr lang="zh-CN" altLang="en-US" sz="2800" dirty="0">
                <a:solidFill>
                  <a:srgbClr val="C00000"/>
                </a:solidFill>
              </a:rPr>
              <a:t>-1 -0.95 -0.90 -0.85 。。。。。。</a:t>
            </a:r>
            <a:r>
              <a:rPr lang="en-US" altLang="zh-CN" sz="2800" dirty="0">
                <a:solidFill>
                  <a:srgbClr val="C00000"/>
                </a:solidFill>
              </a:rPr>
              <a:t>1]</a:t>
            </a:r>
            <a:r>
              <a:rPr lang="zh-CN" altLang="en-US" sz="2800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96000" y="5053578"/>
            <a:ext cx="390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调用固有函数</a:t>
            </a:r>
          </a:p>
        </p:txBody>
      </p:sp>
      <p:sp>
        <p:nvSpPr>
          <p:cNvPr id="21" name="标注: 右箭头 20"/>
          <p:cNvSpPr/>
          <p:nvPr/>
        </p:nvSpPr>
        <p:spPr>
          <a:xfrm>
            <a:off x="892098" y="2601336"/>
            <a:ext cx="4519058" cy="665971"/>
          </a:xfrm>
          <a:prstGeom prst="rightArrowCallout">
            <a:avLst>
              <a:gd name="adj1" fmla="val 19462"/>
              <a:gd name="adj2" fmla="val 36075"/>
              <a:gd name="adj3" fmla="val 23616"/>
              <a:gd name="adj4" fmla="val 5141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4000"/>
    </mc:Choice>
    <mc:Fallback xmlns="">
      <p:transition spd="slow" advClick="0" advTm="5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0"/>
                            </p:stCondLst>
                            <p:childTnLst>
                              <p:par>
                                <p:cTn id="16" presetID="2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0"/>
                            </p:stCondLst>
                            <p:childTnLst>
                              <p:par>
                                <p:cTn id="27" presetID="2" presetClass="mediacall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785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1" grpId="0"/>
      <p:bldP spid="12" grpId="0"/>
      <p:bldP spid="19" grpId="0"/>
      <p:bldP spid="16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78940" y="1069432"/>
            <a:ext cx="390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2</a:t>
            </a:r>
            <a:r>
              <a:rPr lang="zh-CN" altLang="en-US" sz="2800" dirty="0">
                <a:solidFill>
                  <a:srgbClr val="C00000"/>
                </a:solidFill>
              </a:rPr>
              <a:t>、导入数据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857" y="1710201"/>
            <a:ext cx="9610725" cy="4619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81707" y="2943922"/>
            <a:ext cx="702527" cy="223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56810" y="3746810"/>
            <a:ext cx="1687551" cy="3345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422887" y="5798634"/>
            <a:ext cx="1144859" cy="5311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590048" y="5806068"/>
            <a:ext cx="1032534" cy="5237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音频 2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0"/>
    </mc:Choice>
    <mc:Fallback xmlns="">
      <p:transition spd="slow" advClick="0" advTm="5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" y="-27092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409645" y="1270959"/>
            <a:ext cx="742133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 一 节</a:t>
            </a:r>
            <a:endParaRPr lang="en-US" altLang="zh-CN" sz="4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en-US" altLang="zh-CN" sz="5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zh-CN" sz="5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5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zh-CN" sz="5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语言的人工神经网络工具箱</a:t>
            </a:r>
            <a:endParaRPr lang="zh-CN" altLang="en-US" sz="5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97920" y="589788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025" name="图片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3" y="1520590"/>
            <a:ext cx="6133920" cy="445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47493" y="1862254"/>
            <a:ext cx="1371600" cy="7471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7493" y="2950737"/>
            <a:ext cx="1371600" cy="7471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37" y="1520590"/>
            <a:ext cx="4680480" cy="190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37" y="3735196"/>
            <a:ext cx="4678004" cy="19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178940" y="1069432"/>
            <a:ext cx="390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2</a:t>
            </a:r>
            <a:r>
              <a:rPr lang="zh-CN" altLang="en-US" sz="2800" dirty="0">
                <a:solidFill>
                  <a:srgbClr val="C00000"/>
                </a:solidFill>
              </a:rPr>
              <a:t>、导入数据</a:t>
            </a:r>
          </a:p>
        </p:txBody>
      </p:sp>
      <p:pic>
        <p:nvPicPr>
          <p:cNvPr id="20" name="音频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80"/>
    </mc:Choice>
    <mc:Fallback xmlns="">
      <p:transition spd="slow" advTm="23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10056" y="1214394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．创建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37" y="2174488"/>
            <a:ext cx="5545978" cy="404522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9727" y="5733392"/>
            <a:ext cx="1137424" cy="4863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54" y="1087786"/>
            <a:ext cx="3809895" cy="52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6658602" y="1251297"/>
            <a:ext cx="1137424" cy="4863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658602" y="1884557"/>
            <a:ext cx="1137424" cy="2899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796026" y="2449552"/>
            <a:ext cx="1858536" cy="4093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783229" y="2174488"/>
            <a:ext cx="102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BP</a:t>
            </a:r>
            <a:r>
              <a:rPr lang="zh-CN" altLang="en-US" sz="2400" dirty="0">
                <a:solidFill>
                  <a:srgbClr val="C00000"/>
                </a:solidFill>
              </a:rPr>
              <a:t>神经网络</a:t>
            </a:r>
          </a:p>
        </p:txBody>
      </p:sp>
      <p:sp>
        <p:nvSpPr>
          <p:cNvPr id="12" name="矩形 11"/>
          <p:cNvSpPr/>
          <p:nvPr/>
        </p:nvSpPr>
        <p:spPr>
          <a:xfrm>
            <a:off x="8784418" y="2858854"/>
            <a:ext cx="1137424" cy="4863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音频 2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20"/>
    </mc:Choice>
    <mc:Fallback xmlns="">
      <p:transition spd="slow" advTm="43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60" y="1515507"/>
            <a:ext cx="3809895" cy="52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1860" y="1065190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．创建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5947" y="3510815"/>
            <a:ext cx="23756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训练函数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24460" y="3696011"/>
            <a:ext cx="1343291" cy="3321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112914" y="1532446"/>
            <a:ext cx="3716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十几种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训练函数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12914" y="2556708"/>
            <a:ext cx="37164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每种函数各有特点，适用于不同问题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12914" y="3880624"/>
            <a:ext cx="454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在网络上搜索</a:t>
            </a:r>
            <a:endParaRPr lang="en-US" altLang="zh-CN" sz="2400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zh-CN" sz="24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中的</a:t>
            </a:r>
            <a:r>
              <a:rPr lang="en-US" altLang="zh-CN" sz="24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zh-CN" sz="24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功能</a:t>
            </a:r>
            <a:endParaRPr lang="en-US" altLang="zh-CN" sz="2400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参考书籍</a:t>
            </a:r>
            <a:endParaRPr lang="en-US" altLang="zh-CN" sz="2400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58698" y="3683534"/>
            <a:ext cx="1343291" cy="3321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音频 2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0"/>
    </mc:Choice>
    <mc:Fallback xmlns="">
      <p:transition spd="slow" advTm="3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4" grpId="0"/>
      <p:bldP spid="15" grpId="0" animBg="1"/>
      <p:bldP spid="16" grpId="0"/>
      <p:bldP spid="17" grpId="0"/>
      <p:bldP spid="18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04" y="1065190"/>
            <a:ext cx="3809895" cy="52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60" y="1065190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．创建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8229" y="2477997"/>
            <a:ext cx="237567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学习函数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9410" y="3467703"/>
            <a:ext cx="237567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性能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函数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56103" y="3501367"/>
            <a:ext cx="1964348" cy="2616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56102" y="3762977"/>
            <a:ext cx="1732855" cy="2616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0117" y="4480481"/>
            <a:ext cx="237567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网络层数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6102" y="3949236"/>
            <a:ext cx="1732855" cy="2616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72647" y="3501367"/>
            <a:ext cx="1403925" cy="5232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222732" y="3818430"/>
            <a:ext cx="1403925" cy="5232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7" idx="3"/>
          </p:cNvCxnSpPr>
          <p:nvPr/>
        </p:nvCxnSpPr>
        <p:spPr>
          <a:xfrm>
            <a:off x="3403907" y="2739607"/>
            <a:ext cx="524916" cy="78483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3"/>
          </p:cNvCxnSpPr>
          <p:nvPr/>
        </p:nvCxnSpPr>
        <p:spPr>
          <a:xfrm>
            <a:off x="3155088" y="3729313"/>
            <a:ext cx="734916" cy="89117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3"/>
          </p:cNvCxnSpPr>
          <p:nvPr/>
        </p:nvCxnSpPr>
        <p:spPr>
          <a:xfrm flipV="1">
            <a:off x="3155795" y="4210845"/>
            <a:ext cx="734209" cy="53124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音频 3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57"/>
    </mc:Choice>
    <mc:Fallback xmlns="">
      <p:transition spd="slow" advTm="32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04" y="1065190"/>
            <a:ext cx="3809895" cy="52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60" y="1065190"/>
            <a:ext cx="305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．创建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66885" y="4123819"/>
            <a:ext cx="237567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隐含层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9410" y="3467703"/>
            <a:ext cx="237567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性能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函数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56103" y="3501367"/>
            <a:ext cx="1964348" cy="2616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56102" y="3762977"/>
            <a:ext cx="1732855" cy="2616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0117" y="4480481"/>
            <a:ext cx="237567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网络层数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6102" y="3949236"/>
            <a:ext cx="1732855" cy="2616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72647" y="3501367"/>
            <a:ext cx="1403925" cy="5232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222732" y="3818430"/>
            <a:ext cx="1403925" cy="5232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8" idx="3"/>
          </p:cNvCxnSpPr>
          <p:nvPr/>
        </p:nvCxnSpPr>
        <p:spPr>
          <a:xfrm>
            <a:off x="3155088" y="3729313"/>
            <a:ext cx="734916" cy="89117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3"/>
          </p:cNvCxnSpPr>
          <p:nvPr/>
        </p:nvCxnSpPr>
        <p:spPr>
          <a:xfrm flipV="1">
            <a:off x="3155795" y="4210845"/>
            <a:ext cx="734209" cy="53124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971232" y="4256548"/>
            <a:ext cx="3806916" cy="8666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>
            <a:stCxn id="28" idx="2"/>
            <a:endCxn id="23" idx="3"/>
          </p:cNvCxnSpPr>
          <p:nvPr/>
        </p:nvCxnSpPr>
        <p:spPr>
          <a:xfrm flipH="1">
            <a:off x="7778148" y="3037507"/>
            <a:ext cx="1920922" cy="165238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330344" y="1652512"/>
            <a:ext cx="2737452" cy="13849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设置网络各层的</a:t>
            </a:r>
            <a:endParaRPr lang="en-US" altLang="zh-CN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传递函数</a:t>
            </a:r>
            <a:endParaRPr lang="en-US" altLang="zh-CN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和神经元的数目</a:t>
            </a:r>
            <a:endParaRPr lang="zh-CN" altLang="en-US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838218" y="4480481"/>
            <a:ext cx="108223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838218" y="4829650"/>
            <a:ext cx="216446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845655" y="5037805"/>
            <a:ext cx="216446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音频 4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180629" y="2630397"/>
            <a:ext cx="237567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学习函数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stCxn id="43" idx="3"/>
          </p:cNvCxnSpPr>
          <p:nvPr/>
        </p:nvCxnSpPr>
        <p:spPr>
          <a:xfrm>
            <a:off x="3556307" y="2892007"/>
            <a:ext cx="333697" cy="60936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00"/>
    </mc:Choice>
    <mc:Fallback xmlns="">
      <p:transition spd="slow" advTm="4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7" grpId="0" animBg="1"/>
      <p:bldP spid="23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60" y="1065190"/>
            <a:ext cx="2942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．创建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012" y="858643"/>
            <a:ext cx="4122685" cy="56618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028229" y="2477997"/>
            <a:ext cx="237567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学习函数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9410" y="3467703"/>
            <a:ext cx="237567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性能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函数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56103" y="3501367"/>
            <a:ext cx="1964348" cy="2616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56102" y="3762977"/>
            <a:ext cx="1732855" cy="2616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0117" y="4480481"/>
            <a:ext cx="237567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网络层数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6102" y="3949236"/>
            <a:ext cx="1732855" cy="2616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72647" y="3501367"/>
            <a:ext cx="1403925" cy="5232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222732" y="3818430"/>
            <a:ext cx="1403925" cy="5232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7" idx="3"/>
          </p:cNvCxnSpPr>
          <p:nvPr/>
        </p:nvCxnSpPr>
        <p:spPr>
          <a:xfrm>
            <a:off x="3403907" y="2739607"/>
            <a:ext cx="524916" cy="78483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3"/>
          </p:cNvCxnSpPr>
          <p:nvPr/>
        </p:nvCxnSpPr>
        <p:spPr>
          <a:xfrm>
            <a:off x="3155088" y="3729313"/>
            <a:ext cx="734916" cy="89117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3"/>
          </p:cNvCxnSpPr>
          <p:nvPr/>
        </p:nvCxnSpPr>
        <p:spPr>
          <a:xfrm flipV="1">
            <a:off x="3155795" y="4210845"/>
            <a:ext cx="734209" cy="53124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971232" y="4256548"/>
            <a:ext cx="3806916" cy="8666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>
            <a:stCxn id="28" idx="2"/>
            <a:endCxn id="23" idx="3"/>
          </p:cNvCxnSpPr>
          <p:nvPr/>
        </p:nvCxnSpPr>
        <p:spPr>
          <a:xfrm flipH="1">
            <a:off x="7778148" y="3037507"/>
            <a:ext cx="1920922" cy="165238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330344" y="1652512"/>
            <a:ext cx="2737452" cy="13849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设置网络各层的</a:t>
            </a:r>
            <a:endParaRPr lang="en-US" altLang="zh-CN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传递函数</a:t>
            </a:r>
            <a:endParaRPr lang="en-US" altLang="zh-CN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和神经元的数目</a:t>
            </a:r>
            <a:endParaRPr lang="zh-CN" altLang="en-US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838218" y="4480481"/>
            <a:ext cx="108223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838218" y="4829650"/>
            <a:ext cx="216446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845655" y="5037805"/>
            <a:ext cx="216446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66885" y="4123819"/>
            <a:ext cx="2375678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输出</a:t>
            </a: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层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08341" y="5611230"/>
            <a:ext cx="814392" cy="4773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930" y="1955920"/>
            <a:ext cx="7943941" cy="287373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矩形 36"/>
          <p:cNvSpPr/>
          <p:nvPr/>
        </p:nvSpPr>
        <p:spPr>
          <a:xfrm>
            <a:off x="6241317" y="6107689"/>
            <a:ext cx="814392" cy="4773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097507" y="6107689"/>
            <a:ext cx="814392" cy="4773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00"/>
    </mc:Choice>
    <mc:Fallback xmlns="">
      <p:transition spd="slow" advTm="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9" grpId="0" animBg="1"/>
      <p:bldP spid="19" grpId="0" animBg="1"/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40" y="892853"/>
            <a:ext cx="5510174" cy="56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60" y="1065190"/>
            <a:ext cx="305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</a:t>
            </a: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训练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</a:p>
        </p:txBody>
      </p:sp>
      <p:sp>
        <p:nvSpPr>
          <p:cNvPr id="6" name="矩形 5"/>
          <p:cNvSpPr/>
          <p:nvPr/>
        </p:nvSpPr>
        <p:spPr>
          <a:xfrm>
            <a:off x="7284132" y="6036670"/>
            <a:ext cx="814392" cy="4773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84132" y="1224371"/>
            <a:ext cx="2004834" cy="671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66" y="1895707"/>
            <a:ext cx="8418862" cy="3357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2590027" y="5464742"/>
            <a:ext cx="60941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设置网络训练、仿真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等</a:t>
            </a:r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的参数，并执行相应的过程</a:t>
            </a:r>
            <a:endParaRPr lang="zh-CN" altLang="en-US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39951" y="2185639"/>
            <a:ext cx="505521" cy="3345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音频 1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67"/>
    </mc:Choice>
    <mc:Fallback xmlns="">
      <p:transition spd="slow" advTm="27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60" y="1065190"/>
            <a:ext cx="305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</a:t>
            </a: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训练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840" y="2042743"/>
            <a:ext cx="8206963" cy="32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788840" y="2598234"/>
            <a:ext cx="998965" cy="3345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40973" y="5544131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设置训练数据</a:t>
            </a:r>
            <a:endParaRPr lang="zh-CN" altLang="en-US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88840" y="3193296"/>
            <a:ext cx="3965189" cy="2357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85126" y="3412602"/>
            <a:ext cx="3965189" cy="2357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音频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60" y="1065190"/>
            <a:ext cx="305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</a:t>
            </a: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训练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4" y="1619297"/>
            <a:ext cx="7949847" cy="31411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904074" y="5165359"/>
            <a:ext cx="2770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设置训练参数</a:t>
            </a:r>
            <a:endParaRPr lang="zh-CN" altLang="en-US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60801" y="2185639"/>
            <a:ext cx="1643273" cy="3456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2314574" y="3429000"/>
            <a:ext cx="270347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314574" y="3860181"/>
            <a:ext cx="270347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721181" y="4414768"/>
            <a:ext cx="1643273" cy="3456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音频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57"/>
    </mc:Choice>
    <mc:Fallback xmlns="">
      <p:transition spd="slow" advTm="31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1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8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29" y="725196"/>
            <a:ext cx="4132534" cy="6009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60" y="1065190"/>
            <a:ext cx="305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</a:t>
            </a: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训练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</a:p>
        </p:txBody>
      </p:sp>
      <p:sp>
        <p:nvSpPr>
          <p:cNvPr id="8" name="矩形 7"/>
          <p:cNvSpPr/>
          <p:nvPr/>
        </p:nvSpPr>
        <p:spPr>
          <a:xfrm>
            <a:off x="3260801" y="1065190"/>
            <a:ext cx="4667716" cy="1120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60801" y="2185638"/>
            <a:ext cx="4667716" cy="992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60801" y="3178096"/>
            <a:ext cx="4667716" cy="15723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061158" y="1360252"/>
            <a:ext cx="305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结构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61157" y="2337843"/>
            <a:ext cx="3736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训练函数、性能函数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59745" y="3473718"/>
            <a:ext cx="3736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训练参数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60801" y="4750419"/>
            <a:ext cx="4667716" cy="13823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159745" y="5076866"/>
            <a:ext cx="3736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训练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结果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92029" y="4895385"/>
            <a:ext cx="1392204" cy="897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音频 2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0"/>
    </mc:Choice>
    <mc:Fallback xmlns="">
      <p:transition spd="slow" advTm="2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2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4" grpId="0"/>
      <p:bldP spid="16" grpId="0"/>
      <p:bldP spid="17" grpId="0" animBg="1"/>
      <p:bldP spid="19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" y="-27092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标题 7"/>
          <p:cNvSpPr txBox="1"/>
          <p:nvPr/>
        </p:nvSpPr>
        <p:spPr>
          <a:xfrm>
            <a:off x="1420926" y="860764"/>
            <a:ext cx="8774085" cy="746681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 fontScale="8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en-US" altLang="zh-CN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MATLAB  </a:t>
            </a:r>
            <a:r>
              <a:rPr lang="zh-CN" altLang="en-US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软件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0" y="4559300"/>
            <a:ext cx="25400" cy="254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6186" y="2619226"/>
            <a:ext cx="1635632" cy="191022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915409" y="4935657"/>
            <a:ext cx="38451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图</a:t>
            </a:r>
            <a:r>
              <a:rPr lang="en-US" altLang="zh-CN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1    MATLAB</a:t>
            </a:r>
            <a:r>
              <a:rPr lang="zh-CN" altLang="en-US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 图标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2055" y="2108612"/>
            <a:ext cx="3115945" cy="3206701"/>
          </a:xfrm>
          <a:prstGeom prst="rect">
            <a:avLst/>
          </a:prstGeom>
        </p:spPr>
      </p:pic>
      <p:pic>
        <p:nvPicPr>
          <p:cNvPr id="6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79503" y="1905412"/>
            <a:ext cx="406400" cy="406400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79503" y="2912557"/>
            <a:ext cx="406400" cy="40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35816" y="2029522"/>
            <a:ext cx="5132456" cy="325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/>
              <a:t>MATLAB</a:t>
            </a:r>
            <a:r>
              <a:rPr lang="zh-CN" altLang="en-US" sz="2800" dirty="0"/>
              <a:t>语言是使用</a:t>
            </a:r>
            <a:r>
              <a:rPr lang="en-US" altLang="zh-CN" sz="2800" dirty="0"/>
              <a:t>C</a:t>
            </a:r>
            <a:r>
              <a:rPr lang="zh-CN" altLang="en-US" sz="2800" dirty="0"/>
              <a:t>语言编写的。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/>
              <a:t>将常用的功能编成函数的形式，供直接调用。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/>
              <a:t>节省时间，使用更加方便。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35816" y="1542687"/>
            <a:ext cx="51324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MATLAB 2016b--</a:t>
            </a:r>
            <a:r>
              <a:rPr lang="zh-CN" altLang="zh-CN" sz="2800" kern="105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广泛使用</a:t>
            </a:r>
            <a:endParaRPr lang="en-US" altLang="zh-CN" sz="2800" kern="1050" dirty="0"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用户界面及一些函数定义上出现了较大变化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提供了许多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APP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及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工具箱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使用更加方便。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1500"/>
    </mc:Choice>
    <mc:Fallback xmlns="">
      <p:transition spd="slow" advClick="0" advTm="8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250"/>
                            </p:stCondLst>
                            <p:childTnLst>
                              <p:par>
                                <p:cTn id="17" presetID="2" presetClass="exit" presetSubtype="4" fill="hold" grpId="1" nodeType="afterEffect">
                                  <p:stCondLst>
                                    <p:cond delay="4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8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7750"/>
                            </p:stCondLst>
                            <p:childTnLst>
                              <p:par>
                                <p:cTn id="50" presetID="2" presetClass="exit" presetSubtype="4" fill="hold" grpId="1" nodeType="afterEffect">
                                  <p:stCondLst>
                                    <p:cond delay="10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8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25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83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/>
      <p:bldP spid="3" grpId="0" uiExpand="1" build="p"/>
      <p:bldP spid="3" grpId="1" uiExpand="1" build="allAtOnce"/>
      <p:bldP spid="5" grpId="0" uiExpand="1" build="p"/>
      <p:bldP spid="5" grpId="1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14" y="1773106"/>
            <a:ext cx="5221715" cy="44194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60" y="1065190"/>
            <a:ext cx="305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</a:t>
            </a: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训练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95357" y="1988210"/>
            <a:ext cx="2845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kern="105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方正博雅宋_GBK"/>
              </a:rPr>
              <a:t>Performance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9948" y="3322748"/>
            <a:ext cx="34926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显示网络训练误差随训练次数的变化情况</a:t>
            </a:r>
            <a:endParaRPr lang="zh-CN" altLang="en-US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95357" y="2655479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Training State</a:t>
            </a:r>
            <a:endParaRPr lang="zh-CN" altLang="en-US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14" y="1735669"/>
            <a:ext cx="5221715" cy="433473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7379948" y="3285246"/>
            <a:ext cx="406741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显示训练数据的梯度、均方误差以及验证集检验失败的次数随训练次数的变化情况</a:t>
            </a:r>
            <a:endParaRPr lang="zh-CN" altLang="en-US" sz="28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687954" y="2313809"/>
            <a:ext cx="6846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kern="105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方正博雅宋_GBK"/>
              </a:rPr>
              <a:t>Regression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74" y="1765593"/>
            <a:ext cx="4250521" cy="441546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7379948" y="3429000"/>
            <a:ext cx="37454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5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方正博雅宋_GBK"/>
                <a:cs typeface="Times New Roman" panose="02020603050405020304" pitchFamily="18" charset="0"/>
              </a:rPr>
              <a:t>显示了训练集、验证集、测试集和全集的回归系数，回归系数越接近</a:t>
            </a:r>
            <a:r>
              <a:rPr lang="en-US" altLang="zh-CN" sz="2800" kern="105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方正博雅宋_GBK"/>
              </a:rPr>
              <a:t>1</a:t>
            </a:r>
            <a:r>
              <a:rPr lang="zh-CN" altLang="zh-CN" sz="2800" kern="105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方正博雅宋_GBK"/>
                <a:cs typeface="Times New Roman" panose="02020603050405020304" pitchFamily="18" charset="0"/>
              </a:rPr>
              <a:t>表示模型训练的性能越好。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23" name="音频 2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00"/>
    </mc:Choice>
    <mc:Fallback xmlns="">
      <p:transition spd="slow" advTm="4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  <p:bldP spid="14" grpId="0"/>
      <p:bldP spid="14" grpId="1"/>
      <p:bldP spid="16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282" y="1716110"/>
            <a:ext cx="10229850" cy="4076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860" y="1065190"/>
            <a:ext cx="305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仿真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76185" y="2099651"/>
            <a:ext cx="879249" cy="4736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44068" y="2731553"/>
            <a:ext cx="879249" cy="4736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617872" y="2721209"/>
            <a:ext cx="2611406" cy="4736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305532" y="5241073"/>
            <a:ext cx="2113317" cy="5517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64"/>
    </mc:Choice>
    <mc:Fallback xmlns="">
      <p:transition spd="slow" advTm="36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02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60" y="1065190"/>
            <a:ext cx="305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仿真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99" y="1337883"/>
            <a:ext cx="5208781" cy="531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938" y="1588410"/>
            <a:ext cx="5610225" cy="37814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97710" y="6157424"/>
            <a:ext cx="886683" cy="52943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18389" y="4885844"/>
            <a:ext cx="908985" cy="5851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19089" y="2095994"/>
            <a:ext cx="30535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查看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仿真的输出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1" name="音频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45"/>
    </mc:Choice>
    <mc:Fallback xmlns="">
      <p:transition spd="slow" advTm="2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3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0"/>
          <a:stretch>
            <a:fillRect/>
          </a:stretch>
        </p:blipFill>
        <p:spPr bwMode="auto">
          <a:xfrm>
            <a:off x="650177" y="1605862"/>
            <a:ext cx="8690421" cy="151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60" y="1065190"/>
            <a:ext cx="305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仿真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7" y="3196114"/>
            <a:ext cx="8690421" cy="169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7" y="4995665"/>
            <a:ext cx="8690420" cy="17755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650178" y="2910468"/>
            <a:ext cx="2527920" cy="3152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8021.92773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705897" y="3844583"/>
            <a:ext cx="20670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5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方正博雅宋_GBK"/>
                <a:cs typeface="Times New Roman" panose="02020603050405020304" pitchFamily="18" charset="0"/>
              </a:rPr>
              <a:t>网络的实际输出值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16222" y="5416952"/>
            <a:ext cx="1762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5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方正博雅宋_GBK"/>
                <a:cs typeface="Times New Roman" panose="02020603050405020304" pitchFamily="18" charset="0"/>
              </a:rPr>
              <a:t>网络的期望</a:t>
            </a:r>
            <a:r>
              <a:rPr lang="zh-CN" altLang="en-US" sz="2800" kern="1050" dirty="0">
                <a:solidFill>
                  <a:srgbClr val="C00000"/>
                </a:solidFill>
                <a:latin typeface="Times New Roman" panose="02020603050405020304" pitchFamily="18" charset="0"/>
                <a:ea typeface="方正博雅宋_GBK"/>
                <a:cs typeface="Times New Roman" panose="02020603050405020304" pitchFamily="18" charset="0"/>
              </a:rPr>
              <a:t>输出值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489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8" grpId="0" animBg="1"/>
      <p:bldP spid="10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60" y="1065190"/>
            <a:ext cx="305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2255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．</a:t>
            </a:r>
            <a:r>
              <a:rPr lang="en-US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BP</a:t>
            </a:r>
            <a:r>
              <a:rPr lang="zh-CN" altLang="zh-CN" sz="28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网络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仿真</a:t>
            </a:r>
            <a:endParaRPr lang="zh-CN" altLang="zh-CN" sz="28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1349" y="3942454"/>
            <a:ext cx="4895850" cy="1609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71318" y="2064359"/>
            <a:ext cx="3031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绘制多条曲线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605227" y="4443911"/>
            <a:ext cx="1795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坐标轴名称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87142" y="5321346"/>
            <a:ext cx="1583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图例标注</a:t>
            </a:r>
          </a:p>
        </p:txBody>
      </p:sp>
      <p:pic>
        <p:nvPicPr>
          <p:cNvPr id="36" name="音频 3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C8B4A3-33D5-4678-B0BA-8015B2195BEA}"/>
              </a:ext>
            </a:extLst>
          </p:cNvPr>
          <p:cNvSpPr txBox="1"/>
          <p:nvPr/>
        </p:nvSpPr>
        <p:spPr>
          <a:xfrm>
            <a:off x="711200" y="2271204"/>
            <a:ext cx="4487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直观对比网络期望输出和实际输出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F1329-9181-4005-BBDE-6033DEA61356}"/>
              </a:ext>
            </a:extLst>
          </p:cNvPr>
          <p:cNvSpPr txBox="1"/>
          <p:nvPr/>
        </p:nvSpPr>
        <p:spPr>
          <a:xfrm>
            <a:off x="818530" y="3793210"/>
            <a:ext cx="4487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将网络期望输出和实际输出在同一幅图像绘制出来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ABA07F-3536-4A21-910B-98E9CC8E25D2}"/>
              </a:ext>
            </a:extLst>
          </p:cNvPr>
          <p:cNvSpPr txBox="1"/>
          <p:nvPr/>
        </p:nvSpPr>
        <p:spPr>
          <a:xfrm>
            <a:off x="6774830" y="911748"/>
            <a:ext cx="448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调用</a:t>
            </a:r>
            <a:r>
              <a:rPr lang="en-US" altLang="zh-CN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MATLAB</a:t>
            </a:r>
            <a:r>
              <a:rPr lang="zh-CN" altLang="en-US" sz="28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固有函数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" y="2015073"/>
            <a:ext cx="7312947" cy="3938239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7AD9092-CD1E-4831-9608-A350F724779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739209" y="3313064"/>
            <a:ext cx="1503091" cy="73823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4784567-3012-4444-AB0C-F5C1564EE357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394700" y="3204914"/>
            <a:ext cx="88900" cy="84638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5722904-E5E7-4F4F-BD37-A7053080F64F}"/>
              </a:ext>
            </a:extLst>
          </p:cNvPr>
          <p:cNvSpPr txBox="1"/>
          <p:nvPr/>
        </p:nvSpPr>
        <p:spPr>
          <a:xfrm>
            <a:off x="6096000" y="2851399"/>
            <a:ext cx="1286418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横坐标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087207-7510-4ABB-B013-93E2DB588A2C}"/>
              </a:ext>
            </a:extLst>
          </p:cNvPr>
          <p:cNvSpPr txBox="1"/>
          <p:nvPr/>
        </p:nvSpPr>
        <p:spPr>
          <a:xfrm>
            <a:off x="7751491" y="2743249"/>
            <a:ext cx="1286418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纵坐标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FACA2EE-AF8A-4390-9716-F0F8A33626D3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844659" y="3204566"/>
            <a:ext cx="1093169" cy="7375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3F16611-A17F-43FE-BDD1-D9E655455899}"/>
              </a:ext>
            </a:extLst>
          </p:cNvPr>
          <p:cNvSpPr txBox="1"/>
          <p:nvPr/>
        </p:nvSpPr>
        <p:spPr>
          <a:xfrm>
            <a:off x="9294619" y="2742901"/>
            <a:ext cx="1286418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线型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D5AF4A7-B2F6-4EA6-BC7C-D52CC18902C5}"/>
              </a:ext>
            </a:extLst>
          </p:cNvPr>
          <p:cNvCxnSpPr>
            <a:cxnSpLocks/>
          </p:cNvCxnSpPr>
          <p:nvPr/>
        </p:nvCxnSpPr>
        <p:spPr>
          <a:xfrm>
            <a:off x="8242300" y="4318000"/>
            <a:ext cx="795609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4477FBB-AF5E-452E-A1F6-7813AE31843C}"/>
              </a:ext>
            </a:extLst>
          </p:cNvPr>
          <p:cNvCxnSpPr>
            <a:cxnSpLocks/>
          </p:cNvCxnSpPr>
          <p:nvPr/>
        </p:nvCxnSpPr>
        <p:spPr>
          <a:xfrm>
            <a:off x="9207422" y="4317999"/>
            <a:ext cx="1524078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B2D39C3-99D1-487A-859F-9F67FF90CCF0}"/>
              </a:ext>
            </a:extLst>
          </p:cNvPr>
          <p:cNvCxnSpPr>
            <a:cxnSpLocks/>
          </p:cNvCxnSpPr>
          <p:nvPr/>
        </p:nvCxnSpPr>
        <p:spPr>
          <a:xfrm>
            <a:off x="6760118" y="3313064"/>
            <a:ext cx="2366691" cy="78755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3E86BBF-6DAE-4B2F-88EE-6C6A7491BAB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9937828" y="3204566"/>
            <a:ext cx="643209" cy="7292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0DDF054-1523-4FB7-A7F8-92CE92B85276}"/>
              </a:ext>
            </a:extLst>
          </p:cNvPr>
          <p:cNvCxnSpPr>
            <a:cxnSpLocks/>
          </p:cNvCxnSpPr>
          <p:nvPr/>
        </p:nvCxnSpPr>
        <p:spPr>
          <a:xfrm>
            <a:off x="8396889" y="3216743"/>
            <a:ext cx="1640755" cy="83351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00"/>
    </mc:Choice>
    <mc:Fallback xmlns="">
      <p:transition spd="slow" advTm="7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8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1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50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18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4" grpId="0"/>
      <p:bldP spid="5" grpId="0"/>
      <p:bldP spid="12" grpId="0"/>
      <p:bldP spid="21" grpId="0" animBg="1"/>
      <p:bldP spid="23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7"/>
          <p:cNvSpPr txBox="1"/>
          <p:nvPr/>
        </p:nvSpPr>
        <p:spPr>
          <a:xfrm>
            <a:off x="1607357" y="301247"/>
            <a:ext cx="8774085" cy="79922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zh-CN" sz="5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参考资料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C128E1-01FA-47EA-AF37-CD9C8E1CE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4653" y="1785765"/>
            <a:ext cx="3397474" cy="47993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F2D4C8-7AD0-4EDE-8E5C-FF0441AAB14A}"/>
              </a:ext>
            </a:extLst>
          </p:cNvPr>
          <p:cNvSpPr txBox="1"/>
          <p:nvPr/>
        </p:nvSpPr>
        <p:spPr>
          <a:xfrm>
            <a:off x="349873" y="2424249"/>
            <a:ext cx="454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在网络上搜索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中的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功能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参考书籍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ECE324-D9D8-4707-B33C-1BB75B8D6289}"/>
              </a:ext>
            </a:extLst>
          </p:cNvPr>
          <p:cNvSpPr txBox="1"/>
          <p:nvPr/>
        </p:nvSpPr>
        <p:spPr>
          <a:xfrm>
            <a:off x="5791200" y="2275497"/>
            <a:ext cx="2507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命令行窗口：</a:t>
            </a:r>
            <a:r>
              <a:rPr lang="en-US" altLang="zh-CN" sz="28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help+</a:t>
            </a:r>
            <a:r>
              <a:rPr lang="zh-CN" altLang="en-US" sz="28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函数名</a:t>
            </a:r>
            <a:endParaRPr lang="en-US" altLang="zh-CN" sz="2800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Enter</a:t>
            </a:r>
            <a:endParaRPr lang="zh-CN" altLang="en-US" sz="2800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27199D-FB13-422B-98A0-A0A70C7E07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1204"/>
          <a:stretch/>
        </p:blipFill>
        <p:spPr>
          <a:xfrm>
            <a:off x="785204" y="3923169"/>
            <a:ext cx="7031244" cy="2246769"/>
          </a:xfrm>
          <a:prstGeom prst="rect">
            <a:avLst/>
          </a:prstGeom>
        </p:spPr>
      </p:pic>
      <p:pic>
        <p:nvPicPr>
          <p:cNvPr id="10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78BD824-C62D-49B6-8B31-D240BBC8E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92648" y="852379"/>
            <a:ext cx="406400" cy="406400"/>
          </a:xfrm>
          <a:prstGeom prst="rect">
            <a:avLst/>
          </a:prstGeom>
        </p:spPr>
      </p:pic>
      <p:pic>
        <p:nvPicPr>
          <p:cNvPr id="11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4066BA2-2DC6-46C0-953F-AD4BA8C89B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01973" y="954232"/>
            <a:ext cx="406400" cy="406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F060737-857D-455B-AA58-2BA84E685C18}"/>
              </a:ext>
            </a:extLst>
          </p:cNvPr>
          <p:cNvSpPr txBox="1"/>
          <p:nvPr/>
        </p:nvSpPr>
        <p:spPr>
          <a:xfrm>
            <a:off x="349873" y="1532412"/>
            <a:ext cx="604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一定要勤加练习，孰能生巧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0"/>
    </mc:Choice>
    <mc:Fallback xmlns="">
      <p:transition spd="slow" advClick="0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1600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454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7"/>
          <p:cNvSpPr txBox="1"/>
          <p:nvPr/>
        </p:nvSpPr>
        <p:spPr>
          <a:xfrm>
            <a:off x="1935652" y="1689668"/>
            <a:ext cx="8774085" cy="172409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endParaRPr lang="zh-CN" altLang="zh-CN" sz="5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zh-CN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本次课程到此结束</a:t>
            </a:r>
          </a:p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zh-CN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大家课下一定要好好训练哦</a:t>
            </a:r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587AA4E2-256A-42F3-A749-5E968BE3F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2"/>
    </mc:Choice>
    <mc:Fallback xmlns="">
      <p:transition spd="slow" advTm="20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" y="-27092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2265" y="4793475"/>
            <a:ext cx="25400" cy="254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139500" y="6011682"/>
            <a:ext cx="38451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图</a:t>
            </a:r>
            <a:r>
              <a:rPr lang="en-US" altLang="zh-CN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2    MATLAB</a:t>
            </a:r>
            <a:r>
              <a:rPr lang="zh-CN" altLang="en-US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工作界面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0"/>
          <a:srcRect b="1757"/>
          <a:stretch>
            <a:fillRect/>
          </a:stretch>
        </p:blipFill>
        <p:spPr>
          <a:xfrm>
            <a:off x="2017061" y="1293449"/>
            <a:ext cx="8177769" cy="43141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17061" y="1087412"/>
            <a:ext cx="8285296" cy="3421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17061" y="1477656"/>
            <a:ext cx="8285296" cy="6815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17061" y="2206856"/>
            <a:ext cx="8285296" cy="1523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3501942" y="2309859"/>
            <a:ext cx="5014762" cy="32182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2017060" y="2309859"/>
            <a:ext cx="1590759" cy="25090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8519900" y="2334544"/>
            <a:ext cx="1782457" cy="31935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6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4817" y="5364188"/>
            <a:ext cx="406400" cy="406400"/>
          </a:xfrm>
          <a:prstGeom prst="rect">
            <a:avLst/>
          </a:prstGeom>
        </p:spPr>
      </p:pic>
      <p:pic>
        <p:nvPicPr>
          <p:cNvPr id="7" name="已录下的声音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4817" y="5998310"/>
            <a:ext cx="406400" cy="406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59833" y="1087412"/>
            <a:ext cx="1527713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标题栏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459832" y="1556831"/>
            <a:ext cx="1527713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功能区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5779" y="2545418"/>
            <a:ext cx="1527713" cy="22467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当前目录窗口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</a:p>
          <a:p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当前文件夹窗口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459832" y="2126186"/>
            <a:ext cx="1527713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工具栏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37348" y="3148380"/>
            <a:ext cx="2060092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命令行窗口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61496" y="3266591"/>
            <a:ext cx="1299263" cy="9541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工作区窗口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3000"/>
    </mc:Choice>
    <mc:Fallback xmlns="">
      <p:transition spd="slow" advClick="0" advTm="4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1930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648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48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78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3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3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78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38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13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63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63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38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913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93" y="-17293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5300" y="4559300"/>
            <a:ext cx="25400" cy="254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362535" y="5777507"/>
            <a:ext cx="38451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图</a:t>
            </a:r>
            <a:r>
              <a:rPr lang="en-US" altLang="zh-CN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3    </a:t>
            </a:r>
            <a:r>
              <a:rPr lang="zh-CN" altLang="en-US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打开</a:t>
            </a:r>
            <a:r>
              <a:rPr lang="en-US" altLang="zh-CN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en-US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程序文件夹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8079" y="940706"/>
            <a:ext cx="10174147" cy="538911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 flipV="1">
            <a:off x="1008114" y="2281905"/>
            <a:ext cx="2016737" cy="31118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1463903" y="1987533"/>
            <a:ext cx="250257" cy="3080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4189668" y="1828799"/>
            <a:ext cx="4977481" cy="38444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sym typeface="+mn-ea"/>
            </a:endParaRPr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23319" y="3018092"/>
            <a:ext cx="406400" cy="406400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23319" y="3751012"/>
            <a:ext cx="406400" cy="406400"/>
          </a:xfrm>
          <a:prstGeom prst="rect">
            <a:avLst/>
          </a:prstGeom>
        </p:spPr>
      </p:pic>
      <p:pic>
        <p:nvPicPr>
          <p:cNvPr id="7" name="已录下的声音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25088" y="4546111"/>
            <a:ext cx="406400" cy="406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9668" y="1940114"/>
            <a:ext cx="4827010" cy="362025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4000"/>
    </mc:Choice>
    <mc:Fallback xmlns="">
      <p:transition spd="slow" advClick="0"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" presetID="2" presetClass="mediacall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mediacall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2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4" grpId="0" animBg="1"/>
      <p:bldP spid="13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6" y="0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300" y="4559300"/>
            <a:ext cx="25400" cy="254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362535" y="5777507"/>
            <a:ext cx="38451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图</a:t>
            </a:r>
            <a:r>
              <a:rPr lang="en-US" altLang="zh-CN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4    </a:t>
            </a:r>
            <a:r>
              <a:rPr lang="zh-CN" altLang="en-US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新建程序文件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665" y="880914"/>
            <a:ext cx="8807116" cy="472923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flipV="1">
            <a:off x="1628665" y="1247848"/>
            <a:ext cx="307023" cy="5645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3291839" y="880913"/>
            <a:ext cx="2310063" cy="4238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sym typeface="+mn-ea"/>
            </a:endParaRPr>
          </a:p>
        </p:txBody>
      </p:sp>
      <p:pic>
        <p:nvPicPr>
          <p:cNvPr id="8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96320" y="5953963"/>
            <a:ext cx="406400" cy="4064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3291839" y="1973727"/>
            <a:ext cx="5290301" cy="24182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5000"/>
    </mc:Choice>
    <mc:Fallback xmlns="">
      <p:transition spd="slow" advClick="0" advTm="4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3" grpId="0" animBg="1"/>
      <p:bldP spid="1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" y="-27092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074" y="982563"/>
            <a:ext cx="9111851" cy="489287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73414" y="5970012"/>
            <a:ext cx="38451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图</a:t>
            </a:r>
            <a:r>
              <a:rPr lang="en-US" altLang="zh-CN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5    </a:t>
            </a:r>
            <a:r>
              <a:rPr lang="zh-CN" altLang="en-US" sz="1865" dirty="0">
                <a:latin typeface="华文细黑" panose="02010600040101010101" pitchFamily="2" charset="-122"/>
                <a:ea typeface="华文细黑" panose="02010600040101010101" pitchFamily="2" charset="-122"/>
              </a:rPr>
              <a:t>保存程序文件</a:t>
            </a:r>
          </a:p>
        </p:txBody>
      </p:sp>
      <p:pic>
        <p:nvPicPr>
          <p:cNvPr id="16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16832" y="5875437"/>
            <a:ext cx="406400" cy="4064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flipV="1">
            <a:off x="2081052" y="1305599"/>
            <a:ext cx="307023" cy="5645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4061861" y="2088681"/>
            <a:ext cx="4649002" cy="3445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2220"/>
    </mc:Choice>
    <mc:Fallback xmlns="">
      <p:transition spd="slow" advClick="0" advTm="22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93" y="0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0" y="4559300"/>
            <a:ext cx="25400" cy="25400"/>
          </a:xfrm>
          <a:prstGeom prst="rect">
            <a:avLst/>
          </a:prstGeom>
        </p:spPr>
      </p:pic>
      <p:sp>
        <p:nvSpPr>
          <p:cNvPr id="2" name="标题 7"/>
          <p:cNvSpPr txBox="1"/>
          <p:nvPr/>
        </p:nvSpPr>
        <p:spPr>
          <a:xfrm>
            <a:off x="1409775" y="770358"/>
            <a:ext cx="8774085" cy="746681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 fontScale="8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en-US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人工神经网络工具箱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711097" y="5061753"/>
            <a:ext cx="2496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5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工具箱函数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11097" y="2123509"/>
            <a:ext cx="2496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5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图形用户界面</a:t>
            </a:r>
            <a:endParaRPr lang="en-US" altLang="zh-CN" sz="2800" kern="105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左大括号 15"/>
          <p:cNvSpPr/>
          <p:nvPr/>
        </p:nvSpPr>
        <p:spPr>
          <a:xfrm>
            <a:off x="1165149" y="2305688"/>
            <a:ext cx="545948" cy="3016068"/>
          </a:xfrm>
          <a:prstGeom prst="leftBrace">
            <a:avLst>
              <a:gd name="adj1" fmla="val 5219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79151.15625"/>
                  <p14:fade out="5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92796" y="1717109"/>
            <a:ext cx="406400" cy="406400"/>
          </a:xfrm>
          <a:prstGeom prst="rect">
            <a:avLst/>
          </a:prstGeom>
        </p:spPr>
      </p:pic>
      <p:sp>
        <p:nvSpPr>
          <p:cNvPr id="8" name="标题 7"/>
          <p:cNvSpPr txBox="1"/>
          <p:nvPr/>
        </p:nvSpPr>
        <p:spPr>
          <a:xfrm>
            <a:off x="423609" y="964829"/>
            <a:ext cx="615836" cy="556742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735"/>
              </a:spcBef>
              <a:spcAft>
                <a:spcPts val="1735"/>
              </a:spcAft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人工神经网络工具箱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207348" y="1989071"/>
            <a:ext cx="7039216" cy="259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kern="105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点击按钮，实现</a:t>
            </a:r>
            <a:r>
              <a:rPr lang="zh-CN" altLang="zh-CN" sz="2800" dirty="0"/>
              <a:t>数据处理及网络的建立、训练、仿真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/>
              <a:t>方便、快捷、</a:t>
            </a:r>
            <a:r>
              <a:rPr lang="zh-CN" altLang="zh-CN" sz="2800" dirty="0"/>
              <a:t>提高工作效率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kern="105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使用更为广泛</a:t>
            </a:r>
            <a:endParaRPr lang="en-US" altLang="zh-CN" sz="2800" kern="1050" dirty="0"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" name="已录下的声音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92796" y="2669477"/>
            <a:ext cx="406400" cy="4064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034399" y="1920309"/>
            <a:ext cx="9561597" cy="3245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kern="105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zh-CN" sz="2800" kern="1050" dirty="0">
                <a:latin typeface="华文细黑" panose="02010600040101010101" pitchFamily="2" charset="-122"/>
                <a:ea typeface="华文细黑" panose="02010600040101010101" pitchFamily="2" charset="-122"/>
              </a:rPr>
              <a:t>语</a:t>
            </a:r>
            <a:r>
              <a:rPr lang="zh-CN" altLang="zh-CN" sz="2800" kern="105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言构造典型神经网络的算法、函数</a:t>
            </a:r>
            <a:endParaRPr lang="en-US" altLang="zh-CN" sz="2800" kern="105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800" kern="105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kern="105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使用方便、节省时间</a:t>
            </a:r>
            <a:endParaRPr lang="en-US" altLang="zh-CN" sz="2800" kern="1050" dirty="0"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800" kern="1050" dirty="0"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800" kern="105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网络</a:t>
            </a:r>
            <a:r>
              <a:rPr lang="zh-CN" altLang="zh-CN" sz="2800" kern="1050" dirty="0">
                <a:latin typeface="华文细黑" panose="02010600040101010101" pitchFamily="2" charset="-122"/>
                <a:ea typeface="华文细黑" panose="02010600040101010101" pitchFamily="2" charset="-122"/>
              </a:rPr>
              <a:t>建立</a:t>
            </a:r>
            <a:r>
              <a:rPr lang="zh-CN" altLang="zh-CN" sz="2800" kern="105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、训练、可视化和仿真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000"/>
    </mc:Choice>
    <mc:Fallback xmlns="">
      <p:transition spd="slow" advClick="0" advTm="6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974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74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313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37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mediacall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339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47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525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11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11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761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836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621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6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57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4" grpId="0"/>
      <p:bldP spid="15" grpId="0"/>
      <p:bldP spid="16" grpId="0" animBg="1"/>
      <p:bldP spid="8" grpId="0"/>
      <p:bldP spid="21" grpId="0" uiExpand="1" build="p"/>
      <p:bldP spid="27" grpId="0" uiExpand="1" build="p"/>
      <p:bldP spid="27" grpId="1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93" y="0"/>
            <a:ext cx="12193693" cy="12478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5300" y="4559300"/>
            <a:ext cx="25400" cy="25400"/>
          </a:xfrm>
          <a:prstGeom prst="rect">
            <a:avLst/>
          </a:prstGeom>
        </p:spPr>
      </p:pic>
      <p:sp>
        <p:nvSpPr>
          <p:cNvPr id="2" name="标题 7"/>
          <p:cNvSpPr txBox="1"/>
          <p:nvPr/>
        </p:nvSpPr>
        <p:spPr>
          <a:xfrm>
            <a:off x="1409775" y="770358"/>
            <a:ext cx="8774085" cy="746681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rmAutofit fontScale="8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169545">
              <a:lnSpc>
                <a:spcPct val="173000"/>
              </a:lnSpc>
              <a:spcBef>
                <a:spcPts val="1735"/>
              </a:spcBef>
              <a:spcAft>
                <a:spcPts val="1735"/>
              </a:spcAft>
            </a:pPr>
            <a:r>
              <a:rPr lang="zh-CN" altLang="en-US" sz="3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工具箱函数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5829" y="2474893"/>
            <a:ext cx="7292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5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工具箱函数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1100453" y="2134406"/>
            <a:ext cx="729205" cy="2710631"/>
          </a:xfrm>
          <a:prstGeom prst="leftBrace">
            <a:avLst>
              <a:gd name="adj1" fmla="val 5219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91901" y="2018206"/>
            <a:ext cx="4282633" cy="259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BP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神经网络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径向基神经网络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kern="105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Hopfield</a:t>
            </a:r>
            <a:r>
              <a:rPr lang="zh-CN" altLang="zh-CN" sz="2800" kern="105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网络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800" kern="105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自组织特征映射模网络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7944641" y="2387507"/>
            <a:ext cx="729205" cy="2710631"/>
          </a:xfrm>
          <a:prstGeom prst="leftBrace">
            <a:avLst>
              <a:gd name="adj1" fmla="val 5219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6092000" y="2271043"/>
            <a:ext cx="1848641" cy="131233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442022" y="2991961"/>
            <a:ext cx="1330044" cy="61681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263697" y="3553429"/>
            <a:ext cx="1508369" cy="152929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599491" y="3859287"/>
            <a:ext cx="302018" cy="29686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728700" y="2083606"/>
            <a:ext cx="1932475" cy="324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新建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配置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初始化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训练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仿真</a:t>
            </a:r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57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7001" y="2033624"/>
            <a:ext cx="406400" cy="406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91901" y="5321097"/>
            <a:ext cx="2742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</a:t>
            </a:r>
            <a:r>
              <a:rPr lang="zh-CN" altLang="en-US" sz="28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多种神经网络</a:t>
            </a:r>
          </a:p>
        </p:txBody>
      </p:sp>
      <p:pic>
        <p:nvPicPr>
          <p:cNvPr id="21" name="已录下的声音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69630" y="3225800"/>
            <a:ext cx="406400" cy="4064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772066" y="5641648"/>
            <a:ext cx="2742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二三百个函数</a:t>
            </a:r>
          </a:p>
        </p:txBody>
      </p:sp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84730" y="1171576"/>
            <a:ext cx="406400" cy="406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45091" y="822464"/>
            <a:ext cx="285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必须通过调用的形式使用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2000"/>
    </mc:Choice>
    <mc:Fallback xmlns="">
      <p:transition spd="slow" advClick="0" advTm="7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" presetID="2" presetClass="mediacall" presetSubtype="0" fill="hold" nodeType="afterEffect">
                                  <p:stCondLst>
                                    <p:cond delay="645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9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79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79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29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29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790"/>
                            </p:stCondLst>
                            <p:childTnLst>
                              <p:par>
                                <p:cTn id="43" presetID="2" presetClass="mediacall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79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/>
      <p:bldP spid="8" grpId="0" animBg="1"/>
      <p:bldP spid="9" grpId="0"/>
      <p:bldP spid="12" grpId="0" animBg="1"/>
      <p:bldP spid="35" grpId="0"/>
      <p:bldP spid="6" grpId="0"/>
      <p:bldP spid="28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|35.3|35.1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7.8|1.4|5.1|6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7|4.5|2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0.6|6.6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6|1.6|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2.6|6|6.7|6.6|6.3|4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7|3.9|5.3|8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4|5|5.1|15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.9|16.1|7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1.5|4.3|11.2|2.4|15|3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4.2|2.6|9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7|3.9|9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2.9|4|2.8|5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2|1.5|5.7|1.9|1.9|9.1|1.6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4.3|4.1|8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.1|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.3|7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3.8|19.4|5.6|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|35.3|35.1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1.3|0.5|10.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735</Words>
  <Application>Microsoft Office PowerPoint</Application>
  <PresentationFormat>宽屏</PresentationFormat>
  <Paragraphs>203</Paragraphs>
  <Slides>36</Slides>
  <Notes>26</Notes>
  <HiddenSlides>0</HiddenSlides>
  <MMClips>51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等线</vt:lpstr>
      <vt:lpstr>等线 Light</vt:lpstr>
      <vt:lpstr>方正博雅宋_GBK</vt:lpstr>
      <vt:lpstr>方正小标宋简体</vt:lpstr>
      <vt:lpstr>黑体</vt:lpstr>
      <vt:lpstr>华文细黑</vt:lpstr>
      <vt:lpstr>宋体</vt:lpstr>
      <vt:lpstr>Arial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Bingjie</dc:creator>
  <cp:lastModifiedBy>bixia</cp:lastModifiedBy>
  <cp:revision>336</cp:revision>
  <dcterms:created xsi:type="dcterms:W3CDTF">2020-03-17T02:46:00Z</dcterms:created>
  <dcterms:modified xsi:type="dcterms:W3CDTF">2025-06-19T23:29:50Z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2052-11.1.0.9564</vt:lpwstr>
  </property>
</Properties>
</file>